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this Project we Aim to find the Optimal Group Composition for Crowdsourced Knowledge Building and understanding the dynamics of how people infulence each other in a group Knowledge building enviroment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487aa565a3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487aa565a3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487aa565a3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487aa565a3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Our team Include’s and it would have not been possible without the Guidance of Anamika mam and Sudharshan Sir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a:solidFill>
                  <a:srgbClr val="434343"/>
                </a:solidFill>
              </a:rPr>
              <a:t>We know that the amount of knowldge that hmman possess is gradually increasing but we don’t really know the procedure or the conditions that lead to the creation of new knowledge. If somehow we can find out the underlying principles behind this, then we can speed up the knowledge building proess exponentially. Through this project, this is what we intend to do. We take up virtual world data, analye how it changed over time and try to extrapolate and predict the optimum distribution required of various users across different categories for speedy knowledge building process.</a:t>
            </a:r>
            <a:endParaRPr>
              <a:solidFill>
                <a:srgbClr val="434343"/>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Closed System :- No users are added to the the Knowledge building System after t = 0</a:t>
            </a:r>
            <a:endParaRPr/>
          </a:p>
          <a:p>
            <a:pPr indent="0" lvl="0" marL="0" rtl="0" algn="l">
              <a:spcBef>
                <a:spcPts val="0"/>
              </a:spcBef>
              <a:spcAft>
                <a:spcPts val="0"/>
              </a:spcAft>
              <a:buNone/>
            </a:pPr>
            <a:r>
              <a:rPr lang="en-GB"/>
              <a:t>Constatnt Trigerring ;- User’s across different category trigger each other in similar fashion through our analysis </a:t>
            </a:r>
            <a:endParaRPr/>
          </a:p>
          <a:p>
            <a:pPr indent="0" lvl="0" marL="0" rtl="0" algn="l">
              <a:spcBef>
                <a:spcPts val="0"/>
              </a:spcBef>
              <a:spcAft>
                <a:spcPts val="0"/>
              </a:spcAft>
              <a:buNone/>
            </a:pPr>
            <a:r>
              <a:rPr lang="en-GB"/>
              <a:t>Self Trigerring :- We assume the triggering happening across siminal category is low</a:t>
            </a:r>
            <a:endParaRPr/>
          </a:p>
          <a:p>
            <a:pPr indent="0" lvl="0" marL="0" rtl="0" algn="l">
              <a:spcBef>
                <a:spcPts val="0"/>
              </a:spcBef>
              <a:spcAft>
                <a:spcPts val="0"/>
              </a:spcAft>
              <a:buNone/>
            </a:pPr>
            <a:r>
              <a:rPr lang="en-GB"/>
              <a:t>Continuity:- We assume that knowledge generated at time t is dependent onl on time t-1</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Implement a Mathematical Model where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487aa565a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487aa565a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487aa565a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487aa565a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487aa565a3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487aa565a3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4266625" y="58925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Optimal Group Composition for Crowdsourced Knowledge Building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Conclusion</a:t>
            </a:r>
            <a:endParaRPr/>
          </a:p>
          <a:p>
            <a:pPr indent="0" lvl="0" marL="0" rtl="0" algn="ctr">
              <a:spcBef>
                <a:spcPts val="0"/>
              </a:spcBef>
              <a:spcAft>
                <a:spcPts val="0"/>
              </a:spcAft>
              <a:buClr>
                <a:srgbClr val="000000"/>
              </a:buClr>
              <a:buSzPts val="1100"/>
              <a:buFont typeface="Arial"/>
              <a:buNone/>
            </a:pPr>
            <a:r>
              <a:t/>
            </a:r>
            <a:endParaRPr/>
          </a:p>
          <a:p>
            <a:pPr indent="0" lvl="0" marL="0" rtl="0" algn="l">
              <a:spcBef>
                <a:spcPts val="0"/>
              </a:spcBef>
              <a:spcAft>
                <a:spcPts val="0"/>
              </a:spcAft>
              <a:buNone/>
            </a:pPr>
            <a:r>
              <a:t/>
            </a:r>
            <a:endParaRPr/>
          </a:p>
        </p:txBody>
      </p:sp>
      <p:sp>
        <p:nvSpPr>
          <p:cNvPr id="329" name="Google Shape;329;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In </a:t>
            </a:r>
            <a:r>
              <a:rPr lang="en-GB"/>
              <a:t> this project, we calculated the Triggering Matrix for a website and then used it to predict and verify the optimum distribution required to create the desired knowledge just as it was asked of us through the project.</a:t>
            </a:r>
            <a:endParaRPr/>
          </a:p>
          <a:p>
            <a:pPr indent="-311150" lvl="0" marL="457200" rtl="0" algn="l">
              <a:spcBef>
                <a:spcPts val="0"/>
              </a:spcBef>
              <a:spcAft>
                <a:spcPts val="0"/>
              </a:spcAft>
              <a:buSzPts val="1300"/>
              <a:buAutoNum type="arabicPeriod"/>
            </a:pPr>
            <a:r>
              <a:rPr lang="en-GB"/>
              <a:t>With the help of our model, we can pace up the process of knowledge creation in an environment. We can also determine the kind of users needed by a particular KB portal or the kind of users that a KB portal should incentivize to maximize knowledge creation on their portal.</a:t>
            </a:r>
            <a:endParaRPr/>
          </a:p>
          <a:p>
            <a:pPr indent="-311150" lvl="0" marL="457200" rtl="0" algn="l">
              <a:spcBef>
                <a:spcPts val="0"/>
              </a:spcBef>
              <a:spcAft>
                <a:spcPts val="0"/>
              </a:spcAft>
              <a:buSzPts val="1300"/>
              <a:buAutoNum type="arabicPeriod"/>
            </a:pPr>
            <a:r>
              <a:rPr lang="en-GB"/>
              <a:t>Our concluding remarks on the project are that this area offers a very good scope for explorations and advances should be made to better equip the knowledge building communities  with more organized datasets.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27"/>
          <p:cNvSpPr txBox="1"/>
          <p:nvPr>
            <p:ph type="title"/>
          </p:nvPr>
        </p:nvSpPr>
        <p:spPr>
          <a:xfrm>
            <a:off x="0" y="2372475"/>
            <a:ext cx="7693800" cy="1629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GB" sz="3000"/>
              <a:t>Thank you !!</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294300" y="11075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 </a:t>
            </a:r>
            <a:endParaRPr/>
          </a:p>
        </p:txBody>
      </p:sp>
      <p:sp>
        <p:nvSpPr>
          <p:cNvPr id="234" name="Google Shape;234;p18"/>
          <p:cNvSpPr txBox="1"/>
          <p:nvPr/>
        </p:nvSpPr>
        <p:spPr>
          <a:xfrm>
            <a:off x="1294301" y="9185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CACACA"/>
                </a:solidFill>
                <a:latin typeface="Average"/>
                <a:ea typeface="Average"/>
                <a:cs typeface="Average"/>
                <a:sym typeface="Average"/>
              </a:rPr>
              <a:t>Utkarsh Katiyar</a:t>
            </a:r>
            <a:endParaRPr sz="1800">
              <a:solidFill>
                <a:srgbClr val="CACACA"/>
              </a:solidFill>
              <a:latin typeface="Average"/>
              <a:ea typeface="Average"/>
              <a:cs typeface="Average"/>
              <a:sym typeface="Average"/>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5" name="Google Shape;235;p18"/>
          <p:cNvSpPr txBox="1"/>
          <p:nvPr/>
        </p:nvSpPr>
        <p:spPr>
          <a:xfrm>
            <a:off x="1294300" y="1244049"/>
            <a:ext cx="3018300" cy="5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CACACA"/>
                </a:solidFill>
                <a:latin typeface="Average"/>
                <a:ea typeface="Average"/>
                <a:cs typeface="Average"/>
                <a:sym typeface="Average"/>
              </a:rPr>
              <a:t>Arunaksha Talukdar</a:t>
            </a:r>
            <a:endParaRPr sz="1800">
              <a:solidFill>
                <a:srgbClr val="CACACA"/>
              </a:solidFill>
              <a:latin typeface="Average"/>
              <a:ea typeface="Average"/>
              <a:cs typeface="Average"/>
              <a:sym typeface="Average"/>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36" name="Google Shape;236;p18"/>
          <p:cNvSpPr txBox="1"/>
          <p:nvPr/>
        </p:nvSpPr>
        <p:spPr>
          <a:xfrm>
            <a:off x="1294301" y="1688739"/>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Abhishek Singh</a:t>
            </a:r>
            <a:endParaRPr sz="1800">
              <a:solidFill>
                <a:srgbClr val="CACACA"/>
              </a:solidFill>
              <a:latin typeface="Average"/>
              <a:ea typeface="Average"/>
              <a:cs typeface="Average"/>
              <a:sym typeface="Average"/>
            </a:endParaRPr>
          </a:p>
        </p:txBody>
      </p:sp>
      <p:sp>
        <p:nvSpPr>
          <p:cNvPr id="237" name="Google Shape;237;p18"/>
          <p:cNvSpPr txBox="1"/>
          <p:nvPr/>
        </p:nvSpPr>
        <p:spPr>
          <a:xfrm>
            <a:off x="4443275" y="7993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2016eeb1103</a:t>
            </a:r>
            <a:endParaRPr sz="1800">
              <a:solidFill>
                <a:srgbClr val="CACACA"/>
              </a:solidFill>
              <a:latin typeface="Average"/>
              <a:ea typeface="Average"/>
              <a:cs typeface="Average"/>
              <a:sym typeface="Average"/>
            </a:endParaRPr>
          </a:p>
        </p:txBody>
      </p:sp>
      <p:sp>
        <p:nvSpPr>
          <p:cNvPr id="238" name="Google Shape;238;p18"/>
          <p:cNvSpPr txBox="1"/>
          <p:nvPr/>
        </p:nvSpPr>
        <p:spPr>
          <a:xfrm>
            <a:off x="4443275" y="12440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2016csb1032</a:t>
            </a:r>
            <a:endParaRPr sz="1800">
              <a:solidFill>
                <a:srgbClr val="CACACA"/>
              </a:solidFill>
              <a:latin typeface="Average"/>
              <a:ea typeface="Average"/>
              <a:cs typeface="Average"/>
              <a:sym typeface="Average"/>
            </a:endParaRPr>
          </a:p>
        </p:txBody>
      </p:sp>
      <p:sp>
        <p:nvSpPr>
          <p:cNvPr id="239" name="Google Shape;239;p18"/>
          <p:cNvSpPr txBox="1"/>
          <p:nvPr/>
        </p:nvSpPr>
        <p:spPr>
          <a:xfrm>
            <a:off x="4443275" y="16887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2016csb1028</a:t>
            </a:r>
            <a:endParaRPr sz="1800">
              <a:solidFill>
                <a:srgbClr val="CACACA"/>
              </a:solidFill>
              <a:latin typeface="Average"/>
              <a:ea typeface="Average"/>
              <a:cs typeface="Average"/>
              <a:sym typeface="Average"/>
            </a:endParaRPr>
          </a:p>
        </p:txBody>
      </p:sp>
      <p:sp>
        <p:nvSpPr>
          <p:cNvPr id="240" name="Google Shape;240;p18"/>
          <p:cNvSpPr txBox="1"/>
          <p:nvPr>
            <p:ph type="title"/>
          </p:nvPr>
        </p:nvSpPr>
        <p:spPr>
          <a:xfrm>
            <a:off x="1400425" y="242760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 the Guidance of </a:t>
            </a:r>
            <a:endParaRPr/>
          </a:p>
        </p:txBody>
      </p:sp>
      <p:sp>
        <p:nvSpPr>
          <p:cNvPr id="241" name="Google Shape;241;p18"/>
          <p:cNvSpPr txBox="1"/>
          <p:nvPr/>
        </p:nvSpPr>
        <p:spPr>
          <a:xfrm>
            <a:off x="1294300" y="3105049"/>
            <a:ext cx="3018300" cy="5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CACACA"/>
                </a:solidFill>
                <a:latin typeface="Average"/>
                <a:ea typeface="Average"/>
                <a:cs typeface="Average"/>
                <a:sym typeface="Average"/>
              </a:rPr>
              <a:t>Sudarshan Iyengar</a:t>
            </a:r>
            <a:endParaRPr sz="1800">
              <a:solidFill>
                <a:srgbClr val="CACACA"/>
              </a:solidFill>
              <a:latin typeface="Average"/>
              <a:ea typeface="Average"/>
              <a:cs typeface="Average"/>
              <a:sym typeface="Average"/>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2" name="Google Shape;242;p18"/>
          <p:cNvSpPr txBox="1"/>
          <p:nvPr/>
        </p:nvSpPr>
        <p:spPr>
          <a:xfrm>
            <a:off x="1294300" y="3529549"/>
            <a:ext cx="3018300" cy="56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sz="1800">
                <a:solidFill>
                  <a:srgbClr val="CACACA"/>
                </a:solidFill>
                <a:latin typeface="Average"/>
                <a:ea typeface="Average"/>
                <a:cs typeface="Average"/>
                <a:sym typeface="Average"/>
              </a:rPr>
              <a:t>Anamika Chhabra</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8" name="Google Shape;248;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We all know that the amount of knowledge that humans possess is gradually increasing as a whole but we don't quite understand yet the procedure and conditions that lead to the creation of new knowledge. A know-how of the same can exponentially increase the existing pace of building knowledge. Our biggest difficulty, while analyzing various aspects of process of knowledge building, is our inability to acquire the underlying data of this complex process. However, current time shows great promise of improvements in the knowledge building domain due to the availability of several online knowledge building portals. In this report, we emphasize that these portals act as prototypes for universal knowledge building process. The analysis of big data availed from these portals may equip the knowledge building researchers with the much needed meta-knowledge. Since getting real world data is difficult, we have taken virtual data from different online knowledge building environments like Wikipedia, Quora, Stack Exchange etc.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54" name="Google Shape;254;p20"/>
          <p:cNvSpPr txBox="1"/>
          <p:nvPr/>
        </p:nvSpPr>
        <p:spPr>
          <a:xfrm>
            <a:off x="938950" y="1743675"/>
            <a:ext cx="732900" cy="7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2030400" y="17205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Our first objective is to  acquire datasets from various knowledge building environments, say Q&amp;A portals like Quora, StackExchange etc.</a:t>
            </a:r>
            <a:endParaRPr>
              <a:solidFill>
                <a:srgbClr val="FFFFFF"/>
              </a:solidFill>
            </a:endParaRPr>
          </a:p>
        </p:txBody>
      </p:sp>
      <p:sp>
        <p:nvSpPr>
          <p:cNvPr id="256" name="Google Shape;256;p20"/>
          <p:cNvSpPr txBox="1"/>
          <p:nvPr/>
        </p:nvSpPr>
        <p:spPr>
          <a:xfrm>
            <a:off x="938950" y="26585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7" name="Google Shape;257;p20"/>
          <p:cNvSpPr txBox="1"/>
          <p:nvPr>
            <p:ph idx="1" type="body"/>
          </p:nvPr>
        </p:nvSpPr>
        <p:spPr>
          <a:xfrm>
            <a:off x="2030400" y="2593938"/>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Then, we aim to analyze the acquired data through various perspectives to determine the conditions and parameters affecting knowledge creation on a portal.</a:t>
            </a:r>
            <a:endParaRPr>
              <a:solidFill>
                <a:srgbClr val="FFFFFF"/>
              </a:solidFill>
            </a:endParaRPr>
          </a:p>
        </p:txBody>
      </p:sp>
      <p:sp>
        <p:nvSpPr>
          <p:cNvPr id="258" name="Google Shape;258;p20"/>
          <p:cNvSpPr txBox="1"/>
          <p:nvPr/>
        </p:nvSpPr>
        <p:spPr>
          <a:xfrm>
            <a:off x="938950" y="42039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59" name="Google Shape;259;p20"/>
          <p:cNvSpPr txBox="1"/>
          <p:nvPr>
            <p:ph idx="1" type="body"/>
          </p:nvPr>
        </p:nvSpPr>
        <p:spPr>
          <a:xfrm>
            <a:off x="2030400" y="3467327"/>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Depending on our analysis, we aim to calculate by taking few necessary assumptions, the way users are triggering  each other in a given environment.</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
        <p:nvSpPr>
          <p:cNvPr id="260" name="Google Shape;260;p20"/>
          <p:cNvSpPr txBox="1"/>
          <p:nvPr/>
        </p:nvSpPr>
        <p:spPr>
          <a:xfrm>
            <a:off x="938950" y="346731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1" name="Google Shape;261;p20"/>
          <p:cNvSpPr txBox="1"/>
          <p:nvPr>
            <p:ph idx="1" type="body"/>
          </p:nvPr>
        </p:nvSpPr>
        <p:spPr>
          <a:xfrm>
            <a:off x="2030400" y="40721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Lastly, we use our analysis and knowledge of dynamics of a given environment to gradually generalize the applicability of our concept on a </a:t>
            </a:r>
            <a:r>
              <a:rPr lang="en-GB">
                <a:solidFill>
                  <a:srgbClr val="FFFFFF"/>
                </a:solidFill>
              </a:rPr>
              <a:t>universal</a:t>
            </a:r>
            <a:r>
              <a:rPr lang="en-GB">
                <a:solidFill>
                  <a:srgbClr val="FFFFFF"/>
                </a:solidFill>
              </a:rPr>
              <a:t> level.</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Google Shape;266;p21"/>
          <p:cNvSpPr txBox="1"/>
          <p:nvPr>
            <p:ph type="title"/>
          </p:nvPr>
        </p:nvSpPr>
        <p:spPr>
          <a:xfrm>
            <a:off x="1141375" y="34430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Assumptions </a:t>
            </a:r>
            <a:endParaRPr/>
          </a:p>
        </p:txBody>
      </p:sp>
      <p:sp>
        <p:nvSpPr>
          <p:cNvPr id="267" name="Google Shape;267;p21"/>
          <p:cNvSpPr txBox="1"/>
          <p:nvPr/>
        </p:nvSpPr>
        <p:spPr>
          <a:xfrm>
            <a:off x="881450" y="1779463"/>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Closed System </a:t>
            </a:r>
            <a:endParaRPr/>
          </a:p>
        </p:txBody>
      </p:sp>
      <p:sp>
        <p:nvSpPr>
          <p:cNvPr id="268" name="Google Shape;268;p21"/>
          <p:cNvSpPr txBox="1"/>
          <p:nvPr/>
        </p:nvSpPr>
        <p:spPr>
          <a:xfrm>
            <a:off x="744050" y="2247663"/>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Internal knowledge added at t=0 only.</a:t>
            </a:r>
            <a:endParaRPr sz="1000">
              <a:solidFill>
                <a:srgbClr val="D9D9D9"/>
              </a:solidFill>
              <a:latin typeface="Lato"/>
              <a:ea typeface="Lato"/>
              <a:cs typeface="Lato"/>
              <a:sym typeface="Lato"/>
            </a:endParaRPr>
          </a:p>
        </p:txBody>
      </p:sp>
      <p:sp>
        <p:nvSpPr>
          <p:cNvPr id="269" name="Google Shape;269;p21"/>
          <p:cNvSpPr txBox="1"/>
          <p:nvPr/>
        </p:nvSpPr>
        <p:spPr>
          <a:xfrm>
            <a:off x="812750" y="318087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Self Triggering</a:t>
            </a:r>
            <a:endParaRPr/>
          </a:p>
        </p:txBody>
      </p:sp>
      <p:sp>
        <p:nvSpPr>
          <p:cNvPr id="270" name="Google Shape;270;p21"/>
          <p:cNvSpPr txBox="1"/>
          <p:nvPr/>
        </p:nvSpPr>
        <p:spPr>
          <a:xfrm>
            <a:off x="812750" y="3534800"/>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We assume the triggering within same categories is low.</a:t>
            </a:r>
            <a:endParaRPr sz="1000">
              <a:solidFill>
                <a:srgbClr val="D9D9D9"/>
              </a:solidFill>
              <a:latin typeface="Lato"/>
              <a:ea typeface="Lato"/>
              <a:cs typeface="Lato"/>
              <a:sym typeface="Lato"/>
            </a:endParaRPr>
          </a:p>
        </p:txBody>
      </p:sp>
      <p:sp>
        <p:nvSpPr>
          <p:cNvPr id="271" name="Google Shape;271;p21"/>
          <p:cNvSpPr txBox="1"/>
          <p:nvPr/>
        </p:nvSpPr>
        <p:spPr>
          <a:xfrm>
            <a:off x="6188875" y="1779463"/>
            <a:ext cx="23511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Constant Triggering</a:t>
            </a:r>
            <a:endParaRPr/>
          </a:p>
        </p:txBody>
      </p:sp>
      <p:sp>
        <p:nvSpPr>
          <p:cNvPr id="272" name="Google Shape;272;p21"/>
          <p:cNvSpPr txBox="1"/>
          <p:nvPr/>
        </p:nvSpPr>
        <p:spPr>
          <a:xfrm>
            <a:off x="6188885" y="2189713"/>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Fixed triggering matrix average over a time</a:t>
            </a:r>
            <a:endParaRPr sz="1000">
              <a:solidFill>
                <a:srgbClr val="D9D9D9"/>
              </a:solidFill>
              <a:latin typeface="Lato"/>
              <a:ea typeface="Lato"/>
              <a:cs typeface="Lato"/>
              <a:sym typeface="Lato"/>
            </a:endParaRPr>
          </a:p>
        </p:txBody>
      </p:sp>
      <p:sp>
        <p:nvSpPr>
          <p:cNvPr id="273" name="Google Shape;273;p21"/>
          <p:cNvSpPr txBox="1"/>
          <p:nvPr/>
        </p:nvSpPr>
        <p:spPr>
          <a:xfrm>
            <a:off x="6463710" y="3100450"/>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Continuity</a:t>
            </a:r>
            <a:endParaRPr/>
          </a:p>
        </p:txBody>
      </p:sp>
      <p:sp>
        <p:nvSpPr>
          <p:cNvPr id="274" name="Google Shape;274;p21"/>
          <p:cNvSpPr txBox="1"/>
          <p:nvPr/>
        </p:nvSpPr>
        <p:spPr>
          <a:xfrm>
            <a:off x="6188885" y="3544450"/>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sz="1000">
                <a:solidFill>
                  <a:srgbClr val="D9D9D9"/>
                </a:solidFill>
                <a:latin typeface="Lato"/>
                <a:ea typeface="Lato"/>
                <a:cs typeface="Lato"/>
                <a:sym typeface="Lato"/>
              </a:rPr>
              <a:t>Knowledge produced at time t is triggered by the knowledge produced at time t − 1</a:t>
            </a:r>
            <a:endParaRPr sz="1000">
              <a:solidFill>
                <a:srgbClr val="D9D9D9"/>
              </a:solidFill>
              <a:latin typeface="Lato"/>
              <a:ea typeface="Lato"/>
              <a:cs typeface="Lato"/>
              <a:sym typeface="Lato"/>
            </a:endParaRPr>
          </a:p>
        </p:txBody>
      </p:sp>
      <p:cxnSp>
        <p:nvCxnSpPr>
          <p:cNvPr id="275" name="Google Shape;275;p21"/>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76" name="Google Shape;276;p21"/>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7" name="Google Shape;277;p21"/>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8" name="Google Shape;278;p21"/>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79" name="Google Shape;279;p21"/>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1"/>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1"/>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1"/>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 name="Google Shape;283;p21"/>
          <p:cNvGrpSpPr/>
          <p:nvPr/>
        </p:nvGrpSpPr>
        <p:grpSpPr>
          <a:xfrm>
            <a:off x="3078687" y="2700858"/>
            <a:ext cx="737729" cy="737729"/>
            <a:chOff x="2920647" y="2157958"/>
            <a:chExt cx="827700" cy="827700"/>
          </a:xfrm>
        </p:grpSpPr>
        <p:sp>
          <p:nvSpPr>
            <p:cNvPr id="284" name="Google Shape;284;p21"/>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1"/>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87" name="Google Shape;287;p21"/>
          <p:cNvGrpSpPr/>
          <p:nvPr/>
        </p:nvGrpSpPr>
        <p:grpSpPr>
          <a:xfrm rot="-5400000">
            <a:off x="4225338" y="3802929"/>
            <a:ext cx="737729" cy="737729"/>
            <a:chOff x="2920647" y="2157958"/>
            <a:chExt cx="827700" cy="827700"/>
          </a:xfrm>
        </p:grpSpPr>
        <p:sp>
          <p:nvSpPr>
            <p:cNvPr id="288" name="Google Shape;288;p21"/>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1"/>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91" name="Google Shape;291;p21"/>
          <p:cNvGrpSpPr/>
          <p:nvPr/>
        </p:nvGrpSpPr>
        <p:grpSpPr>
          <a:xfrm>
            <a:off x="5313093" y="2700655"/>
            <a:ext cx="737804" cy="737804"/>
            <a:chOff x="5428888" y="2158023"/>
            <a:chExt cx="828900" cy="828900"/>
          </a:xfrm>
        </p:grpSpPr>
        <p:sp>
          <p:nvSpPr>
            <p:cNvPr id="292" name="Google Shape;292;p21"/>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1"/>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95" name="Google Shape;295;p21"/>
          <p:cNvGrpSpPr/>
          <p:nvPr/>
        </p:nvGrpSpPr>
        <p:grpSpPr>
          <a:xfrm rot="5400000">
            <a:off x="4193370" y="1569752"/>
            <a:ext cx="737729" cy="737729"/>
            <a:chOff x="2920647" y="2157958"/>
            <a:chExt cx="827700" cy="827700"/>
          </a:xfrm>
        </p:grpSpPr>
        <p:sp>
          <p:nvSpPr>
            <p:cNvPr id="296" name="Google Shape;296;p21"/>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1"/>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99" name="Google Shape;299;p21"/>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Modelling Our Approach</a:t>
            </a:r>
            <a:endParaRPr/>
          </a:p>
        </p:txBody>
      </p:sp>
      <p:sp>
        <p:nvSpPr>
          <p:cNvPr id="305" name="Google Shape;305;p22"/>
          <p:cNvSpPr txBox="1"/>
          <p:nvPr>
            <p:ph idx="1" type="body"/>
          </p:nvPr>
        </p:nvSpPr>
        <p:spPr>
          <a:xfrm>
            <a:off x="1297500" y="1567550"/>
            <a:ext cx="7038900" cy="3118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Calculate a diagonal  N matrix with its elements being users from different categories using K-means algorithm.</a:t>
            </a:r>
            <a:endParaRPr/>
          </a:p>
          <a:p>
            <a:pPr indent="-311150" lvl="0" marL="457200" rtl="0" algn="l">
              <a:spcBef>
                <a:spcPts val="0"/>
              </a:spcBef>
              <a:spcAft>
                <a:spcPts val="0"/>
              </a:spcAft>
              <a:buSzPts val="1300"/>
              <a:buAutoNum type="arabicPeriod"/>
            </a:pPr>
            <a:r>
              <a:rPr lang="en-GB"/>
              <a:t>Create a column matrix K of dimension  2x1 with its elements being no. of ques. asked and no. of ans. given respectively on a KB portal.  K=[Q,A]</a:t>
            </a:r>
            <a:endParaRPr/>
          </a:p>
          <a:p>
            <a:pPr indent="-311150" lvl="0" marL="457200" rtl="0" algn="l">
              <a:spcBef>
                <a:spcPts val="0"/>
              </a:spcBef>
              <a:spcAft>
                <a:spcPts val="0"/>
              </a:spcAft>
              <a:buSzPts val="1300"/>
              <a:buAutoNum type="arabicPeriod"/>
            </a:pPr>
            <a:r>
              <a:rPr lang="en-GB"/>
              <a:t>To take into account  initial internal knowledge we use a column matrix R of dimension 2x1 with constant values of R= [0.01,0.01] </a:t>
            </a:r>
            <a:endParaRPr/>
          </a:p>
          <a:p>
            <a:pPr indent="-311150" lvl="0" marL="457200" rtl="0" algn="l">
              <a:spcBef>
                <a:spcPts val="0"/>
              </a:spcBef>
              <a:spcAft>
                <a:spcPts val="0"/>
              </a:spcAft>
              <a:buSzPts val="1300"/>
              <a:buAutoNum type="arabicPeriod"/>
            </a:pPr>
            <a:r>
              <a:rPr lang="en-GB"/>
              <a:t>Using these values of N, R, K we calculate T matrix with the equation: 							 N^-1 *(K)-R=T(K)</a:t>
            </a:r>
            <a:endParaRPr/>
          </a:p>
          <a:p>
            <a:pPr indent="-311150" lvl="0" marL="457200" rtl="0" algn="l">
              <a:spcBef>
                <a:spcPts val="0"/>
              </a:spcBef>
              <a:spcAft>
                <a:spcPts val="0"/>
              </a:spcAft>
              <a:buSzPts val="1300"/>
              <a:buAutoNum type="arabicPeriod"/>
            </a:pPr>
            <a:r>
              <a:rPr lang="en-GB"/>
              <a:t>Once we know the amount of Triggering going on a website, we use this T matrix , with R and the required K matrix to calculate the new N matrix which will determine the required distribution on a website of various user across different categories.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Challenges</a:t>
            </a:r>
            <a:endParaRPr/>
          </a:p>
        </p:txBody>
      </p:sp>
      <p:sp>
        <p:nvSpPr>
          <p:cNvPr id="311" name="Google Shape;311;p23"/>
          <p:cNvSpPr txBox="1"/>
          <p:nvPr>
            <p:ph idx="1" type="body"/>
          </p:nvPr>
        </p:nvSpPr>
        <p:spPr>
          <a:xfrm>
            <a:off x="1297500" y="1567550"/>
            <a:ext cx="7038900" cy="3118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GB" sz="1800"/>
              <a:t>The current scenario is not suitable enough to efficiently perform the objectives of project at hand.</a:t>
            </a:r>
            <a:endParaRPr sz="1800"/>
          </a:p>
          <a:p>
            <a:pPr indent="-342900" lvl="0" marL="457200" rtl="0" algn="l">
              <a:spcBef>
                <a:spcPts val="0"/>
              </a:spcBef>
              <a:spcAft>
                <a:spcPts val="0"/>
              </a:spcAft>
              <a:buSzPts val="1800"/>
              <a:buAutoNum type="arabicPeriod"/>
            </a:pPr>
            <a:r>
              <a:rPr lang="en-GB" sz="1800"/>
              <a:t>Some sites usually do not release their underlying datasets. And those that do, are usually too big in size and scattered over a number of files making  it very cumbersome to be used properly.</a:t>
            </a:r>
            <a:endParaRPr sz="1800"/>
          </a:p>
          <a:p>
            <a:pPr indent="-342900" lvl="0" marL="457200" rtl="0" algn="l">
              <a:spcBef>
                <a:spcPts val="0"/>
              </a:spcBef>
              <a:spcAft>
                <a:spcPts val="0"/>
              </a:spcAft>
              <a:buSzPts val="1800"/>
              <a:buAutoNum type="arabicPeriod"/>
            </a:pPr>
            <a:r>
              <a:rPr lang="en-GB" sz="1800"/>
              <a:t>The process  may further get easier if sites start keeping a track of the ways in which one user triggers another user and so on. As this would help in better recognition of the dynamics being followed on a site and hence making the extrapolation easier.</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Verification Of Model</a:t>
            </a:r>
            <a:endParaRPr/>
          </a:p>
        </p:txBody>
      </p:sp>
      <p:sp>
        <p:nvSpPr>
          <p:cNvPr id="317" name="Google Shape;317;p24"/>
          <p:cNvSpPr txBox="1"/>
          <p:nvPr>
            <p:ph idx="1" type="body"/>
          </p:nvPr>
        </p:nvSpPr>
        <p:spPr>
          <a:xfrm>
            <a:off x="1297500" y="1567550"/>
            <a:ext cx="7038900" cy="3118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GB" sz="1800"/>
              <a:t>Firstly, calculate Triggering matrix T from Result’s at time fractions of 90% and 100% of the span of total time for which the data has been calculated. (For instance, considering 32.4 months out of 36 months.).</a:t>
            </a:r>
            <a:endParaRPr sz="1800"/>
          </a:p>
          <a:p>
            <a:pPr indent="-342900" lvl="0" marL="457200" rtl="0" algn="l">
              <a:spcBef>
                <a:spcPts val="0"/>
              </a:spcBef>
              <a:spcAft>
                <a:spcPts val="0"/>
              </a:spcAft>
              <a:buSzPts val="1800"/>
              <a:buAutoNum type="arabicPeriod"/>
            </a:pPr>
            <a:r>
              <a:rPr lang="en-GB" sz="1800"/>
              <a:t>Later we consider 100% of the data and using K</a:t>
            </a:r>
            <a:r>
              <a:rPr lang="en-GB" sz="1000"/>
              <a:t>100  </a:t>
            </a:r>
            <a:r>
              <a:rPr lang="en-GB" sz="1800"/>
              <a:t>and T</a:t>
            </a:r>
            <a:r>
              <a:rPr lang="en-GB" sz="1000"/>
              <a:t>90   </a:t>
            </a:r>
            <a:r>
              <a:rPr lang="en-GB" sz="1800"/>
              <a:t>We calculate N</a:t>
            </a:r>
            <a:r>
              <a:rPr lang="en-GB" sz="1000"/>
              <a:t>1 00  </a:t>
            </a:r>
            <a:r>
              <a:rPr lang="en-GB" sz="1800"/>
              <a:t>which comes out to very close to Actual Data.</a:t>
            </a:r>
            <a:endParaRPr sz="1800"/>
          </a:p>
          <a:p>
            <a:pPr indent="0" lvl="0" marL="457200" rtl="0" algn="l">
              <a:spcBef>
                <a:spcPts val="1600"/>
              </a:spcBef>
              <a:spcAft>
                <a:spcPts val="160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sp>
        <p:nvSpPr>
          <p:cNvPr id="322" name="Google Shape;322;p25"/>
          <p:cNvSpPr txBox="1"/>
          <p:nvPr>
            <p:ph type="title"/>
          </p:nvPr>
        </p:nvSpPr>
        <p:spPr>
          <a:xfrm>
            <a:off x="1211150" y="381425"/>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Observation </a:t>
            </a:r>
            <a:endParaRPr/>
          </a:p>
        </p:txBody>
      </p:sp>
      <p:sp>
        <p:nvSpPr>
          <p:cNvPr id="323" name="Google Shape;323;p25"/>
          <p:cNvSpPr txBox="1"/>
          <p:nvPr>
            <p:ph idx="1" type="body"/>
          </p:nvPr>
        </p:nvSpPr>
        <p:spPr>
          <a:xfrm>
            <a:off x="1297500" y="1567550"/>
            <a:ext cx="7038900" cy="3118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GB"/>
              <a:t>The Category which Generates More Knowledge Trigger’s other Categories more ( Most Cases ). Hence showing the Social </a:t>
            </a:r>
            <a:r>
              <a:rPr lang="en-GB"/>
              <a:t>Phenomena</a:t>
            </a:r>
            <a:r>
              <a:rPr lang="en-GB"/>
              <a:t> of Peer </a:t>
            </a:r>
            <a:r>
              <a:rPr lang="en-GB"/>
              <a:t>Pressure.</a:t>
            </a:r>
            <a:endParaRPr/>
          </a:p>
          <a:p>
            <a:pPr indent="-311150" lvl="0" marL="457200" rtl="0" algn="l">
              <a:spcBef>
                <a:spcPts val="0"/>
              </a:spcBef>
              <a:spcAft>
                <a:spcPts val="0"/>
              </a:spcAft>
              <a:buSzPts val="1300"/>
              <a:buAutoNum type="arabicPeriod"/>
            </a:pPr>
            <a:r>
              <a:rPr lang="en-GB"/>
              <a:t>E</a:t>
            </a:r>
            <a:r>
              <a:rPr lang="en-GB"/>
              <a:t>ven if there are more users in a particular category, it does not necessarily mean that major </a:t>
            </a:r>
            <a:r>
              <a:rPr lang="en-GB"/>
              <a:t>knowledge</a:t>
            </a:r>
            <a:r>
              <a:rPr lang="en-GB"/>
              <a:t> building will happen in that category only ( For our case: Websites having Question asker’s more still had total Knowledge generated </a:t>
            </a:r>
            <a:r>
              <a:rPr lang="en-GB"/>
              <a:t>coming</a:t>
            </a:r>
            <a:r>
              <a:rPr lang="en-GB"/>
              <a:t> from Answerer’s category ).</a:t>
            </a:r>
            <a:endParaRPr/>
          </a:p>
          <a:p>
            <a:pPr indent="-311150" lvl="0" marL="457200" rtl="0" algn="l">
              <a:spcBef>
                <a:spcPts val="0"/>
              </a:spcBef>
              <a:spcAft>
                <a:spcPts val="0"/>
              </a:spcAft>
              <a:buSzPts val="1300"/>
              <a:buAutoNum type="arabicPeriod"/>
            </a:pPr>
            <a:r>
              <a:rPr lang="en-GB"/>
              <a:t>It’s was observed that the Predicted value of Distribution of User’s, calculated from data at 85% of final time came out to be almost same to the actual Distribution of User’s  at Final time.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